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8" r:id="rId2"/>
    <p:sldId id="256" r:id="rId3"/>
    <p:sldId id="259" r:id="rId4"/>
    <p:sldId id="261" r:id="rId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629822-A045-414F-9306-6FB37F12EE26}" type="datetimeFigureOut">
              <a:rPr lang="es-ES" smtClean="0"/>
              <a:pPr/>
              <a:t>01/03/2018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CFB462-D69F-4485-94DC-742816B7EAD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4160329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199945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9DD3F-B09E-4440-9222-8088A8B8F7F9}" type="datetimeFigureOut">
              <a:rPr lang="es-ES" smtClean="0"/>
              <a:pPr/>
              <a:t>01/03/2018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F7F4E-E493-4075-945D-7832710371F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9DD3F-B09E-4440-9222-8088A8B8F7F9}" type="datetimeFigureOut">
              <a:rPr lang="es-ES" smtClean="0"/>
              <a:pPr/>
              <a:t>01/03/2018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F7F4E-E493-4075-945D-7832710371F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9DD3F-B09E-4440-9222-8088A8B8F7F9}" type="datetimeFigureOut">
              <a:rPr lang="es-ES" smtClean="0"/>
              <a:pPr/>
              <a:t>01/03/2018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F7F4E-E493-4075-945D-7832710371F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 userDrawn="1"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3" name="Line 8"/>
          <p:cNvSpPr>
            <a:spLocks noChangeShapeType="1"/>
          </p:cNvSpPr>
          <p:nvPr userDrawn="1"/>
        </p:nvSpPr>
        <p:spPr bwMode="auto">
          <a:xfrm>
            <a:off x="381000" y="609600"/>
            <a:ext cx="82296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_tradnl">
              <a:latin typeface="Times New Roman" charset="0"/>
            </a:endParaRPr>
          </a:p>
        </p:txBody>
      </p:sp>
      <p:pic>
        <p:nvPicPr>
          <p:cNvPr id="4" name="Picture 9" descr="C:\Documents and Settings\Vidroh\Escritorio\EOLAB\ojo_eolab.t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6513"/>
            <a:ext cx="6858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0"/>
          <p:cNvSpPr txBox="1">
            <a:spLocks noChangeArrowheads="1"/>
          </p:cNvSpPr>
          <p:nvPr userDrawn="1"/>
        </p:nvSpPr>
        <p:spPr bwMode="auto">
          <a:xfrm>
            <a:off x="0" y="6400800"/>
            <a:ext cx="8915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s-ES" sz="1600">
                <a:solidFill>
                  <a:srgbClr val="990000"/>
                </a:solidFill>
                <a:latin typeface="Tahoma" pitchFamily="34" charset="0"/>
              </a:rPr>
              <a:t>                       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9DD3F-B09E-4440-9222-8088A8B8F7F9}" type="datetimeFigureOut">
              <a:rPr lang="es-ES" smtClean="0"/>
              <a:pPr/>
              <a:t>01/03/2018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F7F4E-E493-4075-945D-7832710371F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9DD3F-B09E-4440-9222-8088A8B8F7F9}" type="datetimeFigureOut">
              <a:rPr lang="es-ES" smtClean="0"/>
              <a:pPr/>
              <a:t>01/03/2018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F7F4E-E493-4075-945D-7832710371F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9DD3F-B09E-4440-9222-8088A8B8F7F9}" type="datetimeFigureOut">
              <a:rPr lang="es-ES" smtClean="0"/>
              <a:pPr/>
              <a:t>01/03/2018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F7F4E-E493-4075-945D-7832710371F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9DD3F-B09E-4440-9222-8088A8B8F7F9}" type="datetimeFigureOut">
              <a:rPr lang="es-ES" smtClean="0"/>
              <a:pPr/>
              <a:t>01/03/2018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F7F4E-E493-4075-945D-7832710371F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9DD3F-B09E-4440-9222-8088A8B8F7F9}" type="datetimeFigureOut">
              <a:rPr lang="es-ES" smtClean="0"/>
              <a:pPr/>
              <a:t>01/03/2018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F7F4E-E493-4075-945D-7832710371F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9DD3F-B09E-4440-9222-8088A8B8F7F9}" type="datetimeFigureOut">
              <a:rPr lang="es-ES" smtClean="0"/>
              <a:pPr/>
              <a:t>01/03/2018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F7F4E-E493-4075-945D-7832710371F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9DD3F-B09E-4440-9222-8088A8B8F7F9}" type="datetimeFigureOut">
              <a:rPr lang="es-ES" smtClean="0"/>
              <a:pPr/>
              <a:t>01/03/2018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F7F4E-E493-4075-945D-7832710371F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9DD3F-B09E-4440-9222-8088A8B8F7F9}" type="datetimeFigureOut">
              <a:rPr lang="es-ES" smtClean="0"/>
              <a:pPr/>
              <a:t>01/03/2018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F7F4E-E493-4075-945D-7832710371F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9DD3F-B09E-4440-9222-8088A8B8F7F9}" type="datetimeFigureOut">
              <a:rPr lang="es-ES" smtClean="0"/>
              <a:pPr/>
              <a:t>01/03/2018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F7F4E-E493-4075-945D-7832710371F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57224" y="0"/>
            <a:ext cx="7772400" cy="1470025"/>
          </a:xfrm>
        </p:spPr>
        <p:txBody>
          <a:bodyPr/>
          <a:lstStyle/>
          <a:p>
            <a:r>
              <a:rPr lang="es-ES" dirty="0" smtClean="0"/>
              <a:t>LPV Albedo </a:t>
            </a:r>
            <a:r>
              <a:rPr lang="es-ES" dirty="0" err="1" smtClean="0"/>
              <a:t>Focus</a:t>
            </a:r>
            <a:r>
              <a:rPr lang="es-ES" dirty="0" smtClean="0"/>
              <a:t> </a:t>
            </a:r>
            <a:r>
              <a:rPr lang="es-ES" dirty="0" err="1" smtClean="0"/>
              <a:t>Area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1142984"/>
            <a:ext cx="8715404" cy="2071702"/>
          </a:xfrm>
        </p:spPr>
        <p:txBody>
          <a:bodyPr>
            <a:normAutofit/>
          </a:bodyPr>
          <a:lstStyle/>
          <a:p>
            <a:r>
              <a:rPr lang="es-ES" sz="2000" dirty="0" smtClean="0"/>
              <a:t>SALVAL (</a:t>
            </a:r>
            <a:r>
              <a:rPr lang="es-ES" sz="2000" dirty="0" err="1" smtClean="0"/>
              <a:t>Surface</a:t>
            </a:r>
            <a:r>
              <a:rPr lang="es-ES" sz="2000" dirty="0" smtClean="0"/>
              <a:t> </a:t>
            </a:r>
            <a:r>
              <a:rPr lang="es-ES" sz="2000" dirty="0" err="1" smtClean="0"/>
              <a:t>ALbedo</a:t>
            </a:r>
            <a:r>
              <a:rPr lang="es-ES" sz="2000" dirty="0" smtClean="0"/>
              <a:t> </a:t>
            </a:r>
            <a:r>
              <a:rPr lang="es-ES" sz="2000" dirty="0" err="1" smtClean="0"/>
              <a:t>VALidation</a:t>
            </a:r>
            <a:r>
              <a:rPr lang="es-ES" sz="2000" dirty="0" smtClean="0"/>
              <a:t>) </a:t>
            </a:r>
            <a:r>
              <a:rPr lang="es-ES" sz="2000" dirty="0" err="1" smtClean="0"/>
              <a:t>tool</a:t>
            </a:r>
            <a:r>
              <a:rPr lang="es-ES" sz="2000" dirty="0" smtClean="0"/>
              <a:t> </a:t>
            </a:r>
            <a:r>
              <a:rPr lang="es-ES" sz="2000" dirty="0" err="1" smtClean="0"/>
              <a:t>developed</a:t>
            </a:r>
            <a:r>
              <a:rPr lang="es-ES" sz="2000" dirty="0" smtClean="0"/>
              <a:t> </a:t>
            </a:r>
            <a:r>
              <a:rPr lang="en-US" sz="2000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to provide transparency and traceability to the validation process of </a:t>
            </a:r>
            <a:r>
              <a:rPr lang="en-US" sz="2000" i="1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albedo</a:t>
            </a:r>
            <a:r>
              <a:rPr lang="en-US" sz="2000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products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/>
          <a:srcRect l="26391" t="23633" r="25293" b="8007"/>
          <a:stretch>
            <a:fillRect/>
          </a:stretch>
        </p:blipFill>
        <p:spPr bwMode="auto">
          <a:xfrm>
            <a:off x="1285852" y="1785926"/>
            <a:ext cx="6651868" cy="5291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28662" y="-142900"/>
            <a:ext cx="7772400" cy="1470025"/>
          </a:xfrm>
        </p:spPr>
        <p:txBody>
          <a:bodyPr/>
          <a:lstStyle/>
          <a:p>
            <a:r>
              <a:rPr lang="es-ES" dirty="0" smtClean="0"/>
              <a:t>LPV Albedo </a:t>
            </a:r>
            <a:r>
              <a:rPr lang="es-ES" dirty="0" err="1" smtClean="0"/>
              <a:t>Focus</a:t>
            </a:r>
            <a:r>
              <a:rPr lang="es-ES" dirty="0" smtClean="0"/>
              <a:t> </a:t>
            </a:r>
            <a:r>
              <a:rPr lang="es-ES" dirty="0" err="1" smtClean="0"/>
              <a:t>Area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14282" y="1000108"/>
            <a:ext cx="8715404" cy="2357454"/>
          </a:xfrm>
        </p:spPr>
        <p:txBody>
          <a:bodyPr>
            <a:normAutofit/>
          </a:bodyPr>
          <a:lstStyle/>
          <a:p>
            <a:r>
              <a:rPr lang="en-US" sz="2000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LANDVAL network of 725 sites proposed based on EUMETSAT SAVS1.0  compilation of sites. Homogeneity criteria applied. 251 sites from BELMANIP2.1.</a:t>
            </a:r>
          </a:p>
          <a:p>
            <a:endParaRPr lang="en-US" i="1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i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n 5" descr="E:\WORKING\VALIDATION_ALBEDO\CLASSIFICATION\LANDVAL\PLOT_LANDVAL.png">
            <a:extLst>
              <a:ext uri="{FF2B5EF4-FFF2-40B4-BE49-F238E27FC236}">
                <a16:creationId xmlns="" xmlns:a16="http://schemas.microsoft.com/office/drawing/2014/main" id="{16A24A68-8E74-48D1-B38B-E9AAC99E673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14480" y="1785926"/>
            <a:ext cx="5836371" cy="2497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a 13">
            <a:extLst>
              <a:ext uri="{FF2B5EF4-FFF2-40B4-BE49-F238E27FC236}">
                <a16:creationId xmlns="" xmlns:a16="http://schemas.microsoft.com/office/drawing/2014/main" id="{DE4E42FE-90D2-40ED-82AB-0C30F3A323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47828508"/>
              </p:ext>
            </p:extLst>
          </p:nvPr>
        </p:nvGraphicFramePr>
        <p:xfrm>
          <a:off x="151680" y="4533504"/>
          <a:ext cx="8524776" cy="1850463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512616">
                  <a:extLst>
                    <a:ext uri="{9D8B030D-6E8A-4147-A177-3AD203B41FA5}">
                      <a16:colId xmlns="" xmlns:a16="http://schemas.microsoft.com/office/drawing/2014/main" val="2161788426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111160604"/>
                    </a:ext>
                  </a:extLst>
                </a:gridCol>
                <a:gridCol w="4788024">
                  <a:extLst>
                    <a:ext uri="{9D8B030D-6E8A-4147-A177-3AD203B41FA5}">
                      <a16:colId xmlns="" xmlns:a16="http://schemas.microsoft.com/office/drawing/2014/main" val="850934930"/>
                    </a:ext>
                  </a:extLst>
                </a:gridCol>
              </a:tblGrid>
              <a:tr h="1267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Parameter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58775" algn="l"/>
                        </a:tabLst>
                      </a:pPr>
                      <a:r>
                        <a:rPr lang="en-US" sz="1200" dirty="0">
                          <a:effectLst/>
                        </a:rPr>
                        <a:t>Threshold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58775" algn="l"/>
                        </a:tabLst>
                      </a:pPr>
                      <a:r>
                        <a:rPr lang="en-US" sz="1200">
                          <a:effectLst/>
                        </a:rPr>
                        <a:t>Purpose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876028310"/>
                  </a:ext>
                </a:extLst>
              </a:tr>
              <a:tr h="3802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Distance to open water bodies [km]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Avoid open water bodies and their changing reflectance behavior with viewing geometry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198031376"/>
                  </a:ext>
                </a:extLst>
              </a:tr>
              <a:tr h="3168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Minimum fraction of majority land cover type at 5 km distance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60%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Avoid areas with heterogeneous land cover.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216282465"/>
                  </a:ext>
                </a:extLst>
              </a:tr>
              <a:tr h="1901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Land Cover Majority at 5km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Exclude 'Water bodies' and 'Urban areas'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81167210"/>
                  </a:ext>
                </a:extLst>
              </a:tr>
              <a:tr h="2534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Vertical range [m] within a distance of 5km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&lt;300m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Avoid areas with significant terrain variability close to a site.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940635051"/>
                  </a:ext>
                </a:extLst>
              </a:tr>
              <a:tr h="3168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Location (Latitude)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60ºS to 80ºN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Exclude sites over extreme latitudes, where Global Land products does not provide data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062225495"/>
                  </a:ext>
                </a:extLst>
              </a:tr>
            </a:tbl>
          </a:graphicData>
        </a:graphic>
      </p:graphicFrame>
      <p:sp>
        <p:nvSpPr>
          <p:cNvPr id="6" name="221 CuadroTexto">
            <a:extLst>
              <a:ext uri="{FF2B5EF4-FFF2-40B4-BE49-F238E27FC236}">
                <a16:creationId xmlns="" xmlns:a16="http://schemas.microsoft.com/office/drawing/2014/main" id="{69752441-006D-4187-AB5E-E62540D5C294}"/>
              </a:ext>
            </a:extLst>
          </p:cNvPr>
          <p:cNvSpPr txBox="1"/>
          <p:nvPr/>
        </p:nvSpPr>
        <p:spPr>
          <a:xfrm>
            <a:off x="2273526" y="4135588"/>
            <a:ext cx="2396412" cy="366226"/>
          </a:xfrm>
          <a:prstGeom prst="rect">
            <a:avLst/>
          </a:prstGeom>
          <a:noFill/>
        </p:spPr>
        <p:txBody>
          <a:bodyPr wrap="square" lIns="88365" tIns="44182" rIns="88365" bIns="44182" rtlCol="0">
            <a:spAutoFit/>
          </a:bodyPr>
          <a:lstStyle/>
          <a:p>
            <a:pPr algn="just"/>
            <a:r>
              <a:rPr lang="es-ES" sz="1800" b="1" dirty="0" err="1">
                <a:solidFill>
                  <a:schemeClr val="accent5">
                    <a:lumMod val="50000"/>
                  </a:schemeClr>
                </a:solidFill>
              </a:rPr>
              <a:t>Criteria</a:t>
            </a:r>
            <a:r>
              <a:rPr lang="es-ES" sz="1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S" sz="1800" b="1" dirty="0" err="1">
                <a:solidFill>
                  <a:schemeClr val="accent5">
                    <a:lumMod val="50000"/>
                  </a:schemeClr>
                </a:solidFill>
              </a:rPr>
              <a:t>of</a:t>
            </a:r>
            <a:r>
              <a:rPr lang="es-ES" sz="1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S" sz="1800" b="1" dirty="0" err="1">
                <a:solidFill>
                  <a:schemeClr val="accent5">
                    <a:lumMod val="50000"/>
                  </a:schemeClr>
                </a:solidFill>
              </a:rPr>
              <a:t>selection</a:t>
            </a:r>
            <a:endParaRPr lang="es-ES" sz="1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6C697A96-F0A2-45C2-9038-E0E8EA78E4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143116"/>
            <a:ext cx="2228850" cy="4105275"/>
          </a:xfrm>
          <a:prstGeom prst="rect">
            <a:avLst/>
          </a:prstGeom>
        </p:spPr>
      </p:pic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152400" y="0"/>
            <a:ext cx="9144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8" name="Elipse 17">
            <a:extLst>
              <a:ext uri="{FF2B5EF4-FFF2-40B4-BE49-F238E27FC236}">
                <a16:creationId xmlns="" xmlns:a16="http://schemas.microsoft.com/office/drawing/2014/main" id="{09A143EE-10C0-4EFF-B0DE-A9E8429FDF5E}"/>
              </a:ext>
            </a:extLst>
          </p:cNvPr>
          <p:cNvSpPr/>
          <p:nvPr/>
        </p:nvSpPr>
        <p:spPr>
          <a:xfrm>
            <a:off x="785786" y="4503105"/>
            <a:ext cx="1417494" cy="3976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D15EB46B-C4C4-400A-91D5-DBF579FCA32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999"/>
          <a:stretch/>
        </p:blipFill>
        <p:spPr>
          <a:xfrm>
            <a:off x="2633243" y="2238231"/>
            <a:ext cx="3217312" cy="197658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512A4CD0-7D4F-47AA-8101-F982A10D147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90"/>
          <a:stretch/>
        </p:blipFill>
        <p:spPr>
          <a:xfrm>
            <a:off x="2650091" y="4231985"/>
            <a:ext cx="3253061" cy="2162245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="" xmlns:a16="http://schemas.microsoft.com/office/drawing/2014/main" id="{E2AA4117-9667-49FC-B345-EAE26AE7D64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024"/>
          <a:stretch/>
        </p:blipFill>
        <p:spPr>
          <a:xfrm>
            <a:off x="5798881" y="4167838"/>
            <a:ext cx="3217277" cy="216224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8F859954-3D0A-4711-8AE1-830BC5D9295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655" t="971" r="-1655" b="-971"/>
          <a:stretch/>
        </p:blipFill>
        <p:spPr>
          <a:xfrm>
            <a:off x="5985881" y="2336196"/>
            <a:ext cx="3217277" cy="1976587"/>
          </a:xfrm>
          <a:prstGeom prst="rect">
            <a:avLst/>
          </a:prstGeom>
        </p:spPr>
      </p:pic>
      <p:cxnSp>
        <p:nvCxnSpPr>
          <p:cNvPr id="22" name="Conector recto de flecha 21">
            <a:extLst>
              <a:ext uri="{FF2B5EF4-FFF2-40B4-BE49-F238E27FC236}">
                <a16:creationId xmlns="" xmlns:a16="http://schemas.microsoft.com/office/drawing/2014/main" id="{DE7119EF-50D4-4893-BCE9-3156A4668B32}"/>
              </a:ext>
            </a:extLst>
          </p:cNvPr>
          <p:cNvCxnSpPr>
            <a:cxnSpLocks/>
          </p:cNvCxnSpPr>
          <p:nvPr/>
        </p:nvCxnSpPr>
        <p:spPr>
          <a:xfrm>
            <a:off x="1910192" y="4840444"/>
            <a:ext cx="865191" cy="10174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lipse 23">
            <a:extLst>
              <a:ext uri="{FF2B5EF4-FFF2-40B4-BE49-F238E27FC236}">
                <a16:creationId xmlns="" xmlns:a16="http://schemas.microsoft.com/office/drawing/2014/main" id="{78F3B3B0-31DA-4DAF-8634-7C4798FFABB5}"/>
              </a:ext>
            </a:extLst>
          </p:cNvPr>
          <p:cNvSpPr/>
          <p:nvPr/>
        </p:nvSpPr>
        <p:spPr>
          <a:xfrm>
            <a:off x="909150" y="4054716"/>
            <a:ext cx="1417494" cy="3976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5" name="Conector recto de flecha 24">
            <a:extLst>
              <a:ext uri="{FF2B5EF4-FFF2-40B4-BE49-F238E27FC236}">
                <a16:creationId xmlns="" xmlns:a16="http://schemas.microsoft.com/office/drawing/2014/main" id="{3D2BB83C-20C2-4C62-91F8-18A166A8677C}"/>
              </a:ext>
            </a:extLst>
          </p:cNvPr>
          <p:cNvCxnSpPr>
            <a:cxnSpLocks/>
          </p:cNvCxnSpPr>
          <p:nvPr/>
        </p:nvCxnSpPr>
        <p:spPr>
          <a:xfrm flipV="1">
            <a:off x="2337074" y="4137693"/>
            <a:ext cx="358042" cy="9434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Rectángulo"/>
          <p:cNvSpPr/>
          <p:nvPr/>
        </p:nvSpPr>
        <p:spPr>
          <a:xfrm>
            <a:off x="285720" y="785794"/>
            <a:ext cx="8286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err="1" smtClean="0"/>
              <a:t>Intercomparison</a:t>
            </a:r>
            <a:r>
              <a:rPr lang="es-ES" dirty="0" smtClean="0"/>
              <a:t> of Albedo </a:t>
            </a:r>
            <a:r>
              <a:rPr lang="es-ES" dirty="0" err="1" smtClean="0"/>
              <a:t>products</a:t>
            </a:r>
            <a:r>
              <a:rPr lang="es-ES" dirty="0" smtClean="0"/>
              <a:t> (MODIS C6, GLOPS, ESA GLOBALBEDO, GLASS) </a:t>
            </a:r>
            <a:r>
              <a:rPr lang="es-ES" dirty="0" err="1" smtClean="0"/>
              <a:t>with</a:t>
            </a:r>
            <a:r>
              <a:rPr lang="es-ES" dirty="0" smtClean="0"/>
              <a:t> SALVAL </a:t>
            </a:r>
            <a:r>
              <a:rPr lang="es-ES" dirty="0" err="1" smtClean="0"/>
              <a:t>tool</a:t>
            </a:r>
            <a:r>
              <a:rPr lang="es-ES" dirty="0" smtClean="0"/>
              <a:t> in </a:t>
            </a:r>
            <a:r>
              <a:rPr lang="es-ES" dirty="0" err="1" smtClean="0"/>
              <a:t>progress</a:t>
            </a:r>
            <a:r>
              <a:rPr lang="es-ES" dirty="0"/>
              <a:t> </a:t>
            </a:r>
            <a:r>
              <a:rPr lang="es-ES" dirty="0" smtClean="0"/>
              <a:t>  --  GCOS </a:t>
            </a:r>
            <a:r>
              <a:rPr lang="es-ES" dirty="0" err="1" smtClean="0"/>
              <a:t>Action</a:t>
            </a:r>
            <a:endParaRPr lang="es-ES" dirty="0" smtClean="0"/>
          </a:p>
          <a:p>
            <a:endParaRPr lang="es-ES" dirty="0"/>
          </a:p>
          <a:p>
            <a:r>
              <a:rPr lang="es-ES" dirty="0" err="1" smtClean="0"/>
              <a:t>Metrics</a:t>
            </a:r>
            <a:r>
              <a:rPr lang="es-ES" dirty="0" smtClean="0"/>
              <a:t> and </a:t>
            </a:r>
            <a:r>
              <a:rPr lang="es-ES" dirty="0" err="1" smtClean="0"/>
              <a:t>key</a:t>
            </a:r>
            <a:r>
              <a:rPr lang="es-ES" dirty="0" smtClean="0"/>
              <a:t> </a:t>
            </a:r>
            <a:r>
              <a:rPr lang="es-ES" dirty="0" err="1" smtClean="0"/>
              <a:t>examples</a:t>
            </a:r>
            <a:r>
              <a:rPr lang="es-ES" dirty="0" smtClean="0"/>
              <a:t> 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be</a:t>
            </a:r>
            <a:r>
              <a:rPr lang="es-ES" dirty="0" smtClean="0"/>
              <a:t>  </a:t>
            </a:r>
            <a:r>
              <a:rPr lang="es-ES" dirty="0" err="1" smtClean="0"/>
              <a:t>included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Albedo LPV </a:t>
            </a:r>
            <a:r>
              <a:rPr lang="es-ES" dirty="0" err="1" smtClean="0"/>
              <a:t>protocol</a:t>
            </a:r>
            <a:endParaRPr lang="es-ES" dirty="0" smtClean="0"/>
          </a:p>
        </p:txBody>
      </p:sp>
      <p:pic>
        <p:nvPicPr>
          <p:cNvPr id="20" name="Picture 3" descr="C:\Documents and Settings\Vidroh\Escritorio\EOLAB\eolab_logo.t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20" y="5643578"/>
            <a:ext cx="8572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3962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C2C36322-CDB8-4246-9EBF-E64A577D12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902" y="1387810"/>
            <a:ext cx="2085975" cy="4210050"/>
          </a:xfrm>
          <a:prstGeom prst="rect">
            <a:avLst/>
          </a:prstGeom>
        </p:spPr>
      </p:pic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152400" y="0"/>
            <a:ext cx="9144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pic>
        <p:nvPicPr>
          <p:cNvPr id="4100" name="Picture 3" descr="C:\Documents and Settings\Vidroh\Escritorio\EOLAB\eolab_logo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857760"/>
            <a:ext cx="8572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Elipse 15">
            <a:extLst>
              <a:ext uri="{FF2B5EF4-FFF2-40B4-BE49-F238E27FC236}">
                <a16:creationId xmlns="" xmlns:a16="http://schemas.microsoft.com/office/drawing/2014/main" id="{1036B693-8C99-43C9-813E-5F0F5F0514B9}"/>
              </a:ext>
            </a:extLst>
          </p:cNvPr>
          <p:cNvSpPr/>
          <p:nvPr/>
        </p:nvSpPr>
        <p:spPr>
          <a:xfrm>
            <a:off x="744826" y="2590845"/>
            <a:ext cx="1258267" cy="3976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Elipse 17">
            <a:extLst>
              <a:ext uri="{FF2B5EF4-FFF2-40B4-BE49-F238E27FC236}">
                <a16:creationId xmlns="" xmlns:a16="http://schemas.microsoft.com/office/drawing/2014/main" id="{09A143EE-10C0-4EFF-B0DE-A9E8429FDF5E}"/>
              </a:ext>
            </a:extLst>
          </p:cNvPr>
          <p:cNvSpPr/>
          <p:nvPr/>
        </p:nvSpPr>
        <p:spPr>
          <a:xfrm>
            <a:off x="585599" y="3215134"/>
            <a:ext cx="1417494" cy="3976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54B47997-4AB2-49DF-A84B-38C40B3B64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149" y="3547249"/>
            <a:ext cx="4527782" cy="258699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ED166B48-B9A7-4890-88CB-FF6B47B6359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582" r="7511"/>
          <a:stretch/>
        </p:blipFill>
        <p:spPr>
          <a:xfrm>
            <a:off x="2537254" y="1232793"/>
            <a:ext cx="3340587" cy="219620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="" xmlns:a16="http://schemas.microsoft.com/office/drawing/2014/main" id="{AF289920-83E5-42CC-BC20-3950324570C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724" r="7781"/>
          <a:stretch/>
        </p:blipFill>
        <p:spPr>
          <a:xfrm>
            <a:off x="5894048" y="1191000"/>
            <a:ext cx="3286298" cy="2196207"/>
          </a:xfrm>
          <a:prstGeom prst="rect">
            <a:avLst/>
          </a:prstGeom>
        </p:spPr>
      </p:pic>
      <p:cxnSp>
        <p:nvCxnSpPr>
          <p:cNvPr id="22" name="Conector recto de flecha 21">
            <a:extLst>
              <a:ext uri="{FF2B5EF4-FFF2-40B4-BE49-F238E27FC236}">
                <a16:creationId xmlns="" xmlns:a16="http://schemas.microsoft.com/office/drawing/2014/main" id="{DE7119EF-50D4-4893-BCE9-3156A4668B32}"/>
              </a:ext>
            </a:extLst>
          </p:cNvPr>
          <p:cNvCxnSpPr>
            <a:cxnSpLocks/>
          </p:cNvCxnSpPr>
          <p:nvPr/>
        </p:nvCxnSpPr>
        <p:spPr>
          <a:xfrm>
            <a:off x="1787069" y="3575994"/>
            <a:ext cx="1042080" cy="105604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="" xmlns:a16="http://schemas.microsoft.com/office/drawing/2014/main" id="{9839F9DD-B1E5-46E5-9841-BD02A219C430}"/>
              </a:ext>
            </a:extLst>
          </p:cNvPr>
          <p:cNvCxnSpPr>
            <a:cxnSpLocks/>
            <a:stCxn id="16" idx="6"/>
          </p:cNvCxnSpPr>
          <p:nvPr/>
        </p:nvCxnSpPr>
        <p:spPr>
          <a:xfrm>
            <a:off x="2003093" y="2789682"/>
            <a:ext cx="51795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900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190</Words>
  <Application>Microsoft Office PowerPoint</Application>
  <PresentationFormat>Presentación en pantalla (4:3)</PresentationFormat>
  <Paragraphs>25</Paragraphs>
  <Slides>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LPV Albedo Focus Area</vt:lpstr>
      <vt:lpstr>LPV Albedo Focus Area</vt:lpstr>
      <vt:lpstr>Diapositiva 3</vt:lpstr>
      <vt:lpstr>Diapositiva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LPV Albedo Focus Area</dc:title>
  <dc:creator>Fernando</dc:creator>
  <cp:lastModifiedBy>Fernando</cp:lastModifiedBy>
  <cp:revision>1</cp:revision>
  <dcterms:created xsi:type="dcterms:W3CDTF">2018-03-01T10:55:22Z</dcterms:created>
  <dcterms:modified xsi:type="dcterms:W3CDTF">2018-03-01T11:38:13Z</dcterms:modified>
</cp:coreProperties>
</file>